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73" r:id="rId4"/>
    <p:sldId id="274" r:id="rId5"/>
    <p:sldId id="272" r:id="rId6"/>
    <p:sldId id="275" r:id="rId7"/>
    <p:sldId id="279" r:id="rId8"/>
    <p:sldId id="276" r:id="rId9"/>
    <p:sldId id="278" r:id="rId10"/>
    <p:sldId id="277" r:id="rId11"/>
    <p:sldId id="268" r:id="rId12"/>
    <p:sldId id="267" r:id="rId13"/>
    <p:sldId id="269" r:id="rId14"/>
    <p:sldId id="280" r:id="rId15"/>
    <p:sldId id="281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4" autoAdjust="0"/>
    <p:restoredTop sz="89071" autoAdjust="0"/>
  </p:normalViewPr>
  <p:slideViewPr>
    <p:cSldViewPr snapToGrid="0">
      <p:cViewPr varScale="1">
        <p:scale>
          <a:sx n="103" d="100"/>
          <a:sy n="103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1D298-D712-4036-A221-E58B9F59ADE7}" type="datetimeFigureOut">
              <a:rPr lang="zh-TW" altLang="en-US" smtClean="0"/>
              <a:t>2021/5/5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CECFE-7BCB-4E5E-95CE-226B7BE07A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93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https://www.strongpilab.com/rs232-uart-difference/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CECFE-7BCB-4E5E-95CE-226B7BE07A6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96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http://wiki.csie.ncku.edu.tw/embedded/USART#synchronous-%E5%90%8C%E6%AD%A5%E5%82%B3%E8%BC%B8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CECFE-7BCB-4E5E-95CE-226B7BE07A6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492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https://zh.wikipedia.org/wiki/Modbus</a:t>
            </a:r>
          </a:p>
          <a:p>
            <a:r>
              <a:rPr lang="en-US" altLang="zh-TW" dirty="0" smtClean="0"/>
              <a:t>1970’s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CECFE-7BCB-4E5E-95CE-226B7BE07A6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2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https://canbuskit.fortin.ca/what.php</a:t>
            </a:r>
          </a:p>
          <a:p>
            <a:r>
              <a:rPr lang="en-US" altLang="zh-TW" dirty="0" smtClean="0"/>
              <a:t>1980’s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CECFE-7BCB-4E5E-95CE-226B7BE07A6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553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https://www.researchgate.net/figure/2-Traditional-electrical-architecture-based-on-the-CAN-bus-technology-is-shown-at-the_fig1_288994853</a:t>
            </a:r>
          </a:p>
          <a:p>
            <a:r>
              <a:rPr lang="en-US" altLang="zh-TW" dirty="0" smtClean="0"/>
              <a:t>https://www.csselectronics.com/screen/page/simple-intro-to-can-bus/language/en</a:t>
            </a:r>
          </a:p>
          <a:p>
            <a:r>
              <a:rPr lang="en-US" altLang="zh-TW" dirty="0" smtClean="0"/>
              <a:t>https://kknews.cc/zh-tw/tech/2qm58qe.html</a:t>
            </a:r>
          </a:p>
          <a:p>
            <a:r>
              <a:rPr lang="en-US" altLang="zh-TW" dirty="0" smtClean="0"/>
              <a:t>https://www.optcore.net/difference-between-rs-232-rs-422-and-rs-485/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CECFE-7BCB-4E5E-95CE-226B7BE07A6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161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https://www.alicat.com/rs-232-communication-protocol-alicat-instrument/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CECFE-7BCB-4E5E-95CE-226B7BE07A6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41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邏輯狀態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電壓比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要低（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A-, B+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），其狀態為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，若反過來（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A+, B-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），其狀態為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，不過標準中沒有定義這兩個狀態的邏輯功能。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CECFE-7BCB-4E5E-95CE-226B7BE07A6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7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 userDrawn="1"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 userDrawn="1"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 userDrawn="1"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 userDrawn="1"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 userDrawn="1"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 userDrawn="1"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7" y="6406487"/>
            <a:ext cx="1608260" cy="3675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53193"/>
            <a:ext cx="8596668" cy="498816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7" y="6406487"/>
            <a:ext cx="1608260" cy="3675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06" y="292894"/>
            <a:ext cx="8596668" cy="605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5306" y="1227592"/>
            <a:ext cx="8596668" cy="4631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7" y="6406487"/>
            <a:ext cx="1608260" cy="36750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473529" y="1042647"/>
            <a:ext cx="1100545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nbuskit.fortin.ca/what.ph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066" y="1250619"/>
            <a:ext cx="8392713" cy="1646302"/>
          </a:xfrm>
        </p:spPr>
        <p:txBody>
          <a:bodyPr/>
          <a:lstStyle/>
          <a:p>
            <a:pPr algn="l"/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IoT Wired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Protocols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067" y="3075476"/>
            <a:ext cx="8299406" cy="1096899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2021.05.06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205817" y="6385044"/>
            <a:ext cx="7986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資料</a:t>
            </a:r>
            <a:r>
              <a:rPr lang="zh-TW" altLang="en-US" dirty="0" smtClean="0"/>
              <a:t>來源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/>
              <a:t>https://www.programmersought.com/article/17333563648/</a:t>
            </a:r>
            <a:endParaRPr lang="zh-TW" altLang="en-US" dirty="0"/>
          </a:p>
        </p:txBody>
      </p:sp>
      <p:pic>
        <p:nvPicPr>
          <p:cNvPr id="3078" name="Picture 6" descr="11c8429d3699461b6e13031e62f8ef0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52168"/>
            <a:ext cx="7620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2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15F42BD-DA0D-D849-BB64-35727C9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Hardware components</a:t>
            </a:r>
            <a:endParaRPr kumimoji="1" lang="zh-TW" altLang="en-US" dirty="0"/>
          </a:p>
        </p:txBody>
      </p:sp>
      <p:pic>
        <p:nvPicPr>
          <p:cNvPr id="6146" name="Picture 2" descr="MAX485 RS-485 互轉TTL模組可雙向通訊, 半雙工多節點傳輸- 台灣智能感測科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10" t="18929" r="11422" b="17381"/>
          <a:stretch/>
        </p:blipFill>
        <p:spPr bwMode="auto">
          <a:xfrm>
            <a:off x="3080729" y="2023035"/>
            <a:ext cx="2386621" cy="192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881F729D-A328-AF4E-BF47-046853767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79233" y="2517987"/>
            <a:ext cx="1969758" cy="2036155"/>
          </a:xfrm>
          <a:prstGeom prst="rect">
            <a:avLst/>
          </a:prstGeom>
        </p:spPr>
      </p:pic>
      <p:pic>
        <p:nvPicPr>
          <p:cNvPr id="6148" name="Picture 4" descr="Nettigo: SG90 - small hobby serv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076" y="3270177"/>
            <a:ext cx="3144086" cy="176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983150" y="5248527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SG90 Servo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68555" y="1436771"/>
            <a:ext cx="5762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MAX485 UART to EIA-485 converter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473281" y="1761425"/>
            <a:ext cx="1571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10k</a:t>
            </a:r>
            <a:r>
              <a:rPr lang="el-GR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xmlns="" id="{472A3D69-7605-2C46-91AD-1A153212F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70" t="22985" r="39428" b="10078"/>
          <a:stretch/>
        </p:blipFill>
        <p:spPr>
          <a:xfrm rot="5400000">
            <a:off x="6926433" y="3153741"/>
            <a:ext cx="1013223" cy="216620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177732" y="4777115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NANO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5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340179"/>
            <a:ext cx="9895416" cy="71301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MAX-485 UART-to-RS485 Converter Pin out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7F9FC117-1B88-2C4D-91DB-BB25ED87B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061" t="31880" r="9470" b="34617"/>
          <a:stretch/>
        </p:blipFill>
        <p:spPr>
          <a:xfrm rot="5400000">
            <a:off x="8029844" y="3107801"/>
            <a:ext cx="3898107" cy="118770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77334" y="1333500"/>
            <a:ext cx="759036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Vcc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		Circuit Voltage Input</a:t>
            </a: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GND: 	Ground</a:t>
            </a: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A:			</a:t>
            </a: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B:</a:t>
            </a: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Data In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RO:		Receive Out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DE:		Data Enable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RE: 		Receive Enable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52550" y="2438400"/>
            <a:ext cx="3063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/>
              <a:t>} </a:t>
            </a:r>
            <a:r>
              <a:rPr lang="en-US" altLang="zh-TW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Logic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42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472A3D69-7605-2C46-91AD-1A153212F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710" y="1164594"/>
            <a:ext cx="5451292" cy="529336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728B9DA-9086-B14E-9DC3-19C3AF0D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Pinout diagram for Arduino Nano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13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Wiring Diagram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57" y="1155149"/>
            <a:ext cx="7542458" cy="5171005"/>
          </a:xfrm>
        </p:spPr>
      </p:pic>
    </p:spTree>
    <p:extLst>
      <p:ext uri="{BB962C8B-B14F-4D97-AF65-F5344CB8AC3E}">
        <p14:creationId xmlns:p14="http://schemas.microsoft.com/office/powerpoint/2010/main" val="900194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938" y="1549018"/>
            <a:ext cx="5289919" cy="33122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37" y="1390397"/>
            <a:ext cx="4836780" cy="3760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00800" y="2034072"/>
            <a:ext cx="3144416" cy="26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163196" y="3461655"/>
            <a:ext cx="3144416" cy="26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94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6076" y="284195"/>
            <a:ext cx="10811378" cy="71301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Homework :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79" y="1766169"/>
            <a:ext cx="6739431" cy="4620461"/>
          </a:xfrm>
        </p:spPr>
      </p:pic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xmlns="" id="{881F729D-A328-AF4E-BF47-046853767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142" y="2113131"/>
            <a:ext cx="1440960" cy="1489532"/>
          </a:xfrm>
          <a:prstGeom prst="rect">
            <a:avLst/>
          </a:prstGeom>
        </p:spPr>
      </p:pic>
      <p:pic>
        <p:nvPicPr>
          <p:cNvPr id="7" name="Picture 4" descr="Nettigo: SG90 - small hobby serv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201" y="4582844"/>
            <a:ext cx="2710212" cy="152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82981" y="1120079"/>
            <a:ext cx="7797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potential meter to control servo via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EIA-485 bus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452326" y="2623480"/>
            <a:ext cx="783772" cy="541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flipH="1">
            <a:off x="3394166" y="5160365"/>
            <a:ext cx="783772" cy="541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24039" y="3236349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02424" y="5701541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94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Arduino Examples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074" y="125574"/>
            <a:ext cx="4879910" cy="663120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77334" y="1229793"/>
            <a:ext cx="4708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Regarding how to use servo, </a:t>
            </a:r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refer to the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Wired Communication for </a:t>
            </a:r>
            <a:r>
              <a:rPr lang="en-US" altLang="zh-TW" b="1" dirty="0" err="1" smtClean="0"/>
              <a:t>IoT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3720" lvl="0" indent="-541020">
              <a:lnSpc>
                <a:spcPct val="150000"/>
              </a:lnSpc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/>
              <a:t>Internal</a:t>
            </a:r>
            <a:r>
              <a:rPr lang="zh-TW" altLang="en-US" sz="2800" b="1" spc="-5" dirty="0"/>
              <a:t> </a:t>
            </a:r>
            <a:r>
              <a:rPr lang="en-US" altLang="zh-TW" sz="2800" b="1" spc="-5" dirty="0"/>
              <a:t>wired communication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b="1" spc="-5" dirty="0"/>
              <a:t>I2C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b="1" spc="-5" dirty="0"/>
              <a:t>SPI</a:t>
            </a:r>
          </a:p>
          <a:p>
            <a:pPr marL="553720" indent="-541020">
              <a:lnSpc>
                <a:spcPct val="150000"/>
              </a:lnSpc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/>
              <a:t>External</a:t>
            </a:r>
            <a:r>
              <a:rPr lang="zh-TW" altLang="en-US" sz="2800" b="1" spc="-5" dirty="0"/>
              <a:t> </a:t>
            </a:r>
            <a:r>
              <a:rPr lang="en-US" altLang="zh-TW" sz="2800" b="1" spc="-5" dirty="0"/>
              <a:t>wired communication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b="1" spc="-5" dirty="0"/>
              <a:t>Ethernet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b="1" spc="-5" dirty="0"/>
              <a:t>RS-232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b="1" spc="-5" dirty="0">
                <a:solidFill>
                  <a:srgbClr val="0000FF"/>
                </a:solidFill>
              </a:rPr>
              <a:t>RS-485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b="1" spc="-5" dirty="0"/>
              <a:t>UART/USART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b="1" spc="-5" dirty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20604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Half-Duplex/Full-Duplex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3720" indent="-541020">
              <a:lnSpc>
                <a:spcPct val="150000"/>
              </a:lnSpc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 smtClean="0"/>
              <a:t>Half-Duplex</a:t>
            </a:r>
          </a:p>
          <a:p>
            <a:pPr marL="756285" lvl="1" indent="-287020">
              <a:lnSpc>
                <a:spcPct val="150000"/>
              </a:lnSpc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spc="-5" dirty="0"/>
              <a:t>Ex. Walkie-Talkie</a:t>
            </a:r>
          </a:p>
          <a:p>
            <a:pPr marL="553720" indent="-541020">
              <a:lnSpc>
                <a:spcPct val="150000"/>
              </a:lnSpc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endParaRPr lang="en-US" altLang="zh-TW" sz="2800" spc="-5" dirty="0"/>
          </a:p>
          <a:p>
            <a:pPr marL="12700" indent="0">
              <a:lnSpc>
                <a:spcPct val="150000"/>
              </a:lnSpc>
              <a:spcBef>
                <a:spcPts val="880"/>
              </a:spcBef>
              <a:buClr>
                <a:srgbClr val="515F7A"/>
              </a:buClr>
              <a:buSzPts val="2400"/>
              <a:buNone/>
              <a:tabLst>
                <a:tab pos="553085" algn="l"/>
                <a:tab pos="553720" algn="l"/>
              </a:tabLst>
            </a:pPr>
            <a:endParaRPr lang="en-US" altLang="zh-TW" sz="2800" spc="-5" dirty="0"/>
          </a:p>
          <a:p>
            <a:pPr marL="553720" indent="-541020">
              <a:lnSpc>
                <a:spcPct val="150000"/>
              </a:lnSpc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 smtClean="0"/>
              <a:t>Full-Duplex</a:t>
            </a:r>
          </a:p>
          <a:p>
            <a:pPr marL="756285" lvl="1" indent="-287020">
              <a:lnSpc>
                <a:spcPct val="150000"/>
              </a:lnSpc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spc="-5" dirty="0"/>
              <a:t>Ex. Telephone</a:t>
            </a:r>
            <a:endParaRPr lang="zh-TW" altLang="en-US" sz="2400" spc="-5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7" b="96122" l="29363" r="72576"/>
                    </a14:imgEffect>
                  </a14:imgLayer>
                </a14:imgProps>
              </a:ext>
            </a:extLst>
          </a:blip>
          <a:srcRect l="29698" r="26124"/>
          <a:stretch/>
        </p:blipFill>
        <p:spPr>
          <a:xfrm rot="20782312">
            <a:off x="5074763" y="1568006"/>
            <a:ext cx="990846" cy="224283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7" b="96122" l="29363" r="72576"/>
                    </a14:imgEffect>
                  </a14:imgLayer>
                </a14:imgProps>
              </a:ext>
            </a:extLst>
          </a:blip>
          <a:srcRect l="29698" r="26124"/>
          <a:stretch/>
        </p:blipFill>
        <p:spPr>
          <a:xfrm rot="813928">
            <a:off x="9608662" y="1567767"/>
            <a:ext cx="990846" cy="2242830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6600261" y="2689182"/>
            <a:ext cx="2415157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elephone, 1960s for sale at Pamono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05" b="92383" l="2148" r="997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109" y="4325649"/>
            <a:ext cx="2060153" cy="206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lephone, 1960s for sale at Pamono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05" b="92383" l="2148" r="997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009" y="4325649"/>
            <a:ext cx="2060153" cy="206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/>
          <p:cNvCxnSpPr/>
          <p:nvPr/>
        </p:nvCxnSpPr>
        <p:spPr>
          <a:xfrm>
            <a:off x="6658852" y="5301946"/>
            <a:ext cx="2415157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600262" y="5549596"/>
            <a:ext cx="2415157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32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Synchronous/</a:t>
            </a:r>
            <a:r>
              <a:rPr lang="en-US" altLang="zh-TW" dirty="0"/>
              <a:t>Asynchronous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16438" y="6294941"/>
            <a:ext cx="4915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Ubuntu"/>
              </a:rPr>
              <a:t>來源</a:t>
            </a:r>
            <a:r>
              <a:rPr lang="en-US" altLang="zh-TW" dirty="0">
                <a:solidFill>
                  <a:srgbClr val="333333"/>
                </a:solidFill>
                <a:latin typeface="Ubuntu"/>
              </a:rPr>
              <a:t>: </a:t>
            </a:r>
            <a:r>
              <a:rPr lang="en-US" altLang="zh-TW" dirty="0">
                <a:solidFill>
                  <a:srgbClr val="DD4814"/>
                </a:solidFill>
                <a:latin typeface="Ubuntu"/>
              </a:rPr>
              <a:t>http://wiki.csie.ncku.edu.tw/embedded/USART</a:t>
            </a:r>
            <a:endParaRPr lang="zh-TW" altLang="en-US" dirty="0"/>
          </a:p>
        </p:txBody>
      </p:sp>
      <p:pic>
        <p:nvPicPr>
          <p:cNvPr id="10" name="內容版面配置區 9" descr="http://wiki.csie.ncku.edu.tw/embedded/ASYNC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3"/>
          <a:stretch/>
        </p:blipFill>
        <p:spPr bwMode="auto">
          <a:xfrm>
            <a:off x="6658603" y="1354766"/>
            <a:ext cx="5328642" cy="1049117"/>
          </a:xfrm>
          <a:custGeom>
            <a:avLst/>
            <a:gdLst>
              <a:gd name="connsiteX0" fmla="*/ 0 w 6415673"/>
              <a:gd name="connsiteY0" fmla="*/ 0 h 1263134"/>
              <a:gd name="connsiteX1" fmla="*/ 2256368 w 6415673"/>
              <a:gd name="connsiteY1" fmla="*/ 0 h 1263134"/>
              <a:gd name="connsiteX2" fmla="*/ 2256368 w 6415673"/>
              <a:gd name="connsiteY2" fmla="*/ 248041 h 1263134"/>
              <a:gd name="connsiteX3" fmla="*/ 3974486 w 6415673"/>
              <a:gd name="connsiteY3" fmla="*/ 248041 h 1263134"/>
              <a:gd name="connsiteX4" fmla="*/ 3974486 w 6415673"/>
              <a:gd name="connsiteY4" fmla="*/ 0 h 1263134"/>
              <a:gd name="connsiteX5" fmla="*/ 6415673 w 6415673"/>
              <a:gd name="connsiteY5" fmla="*/ 0 h 1263134"/>
              <a:gd name="connsiteX6" fmla="*/ 6415673 w 6415673"/>
              <a:gd name="connsiteY6" fmla="*/ 1263134 h 1263134"/>
              <a:gd name="connsiteX7" fmla="*/ 0 w 6415673"/>
              <a:gd name="connsiteY7" fmla="*/ 1263134 h 126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5673" h="1263134">
                <a:moveTo>
                  <a:pt x="0" y="0"/>
                </a:moveTo>
                <a:lnTo>
                  <a:pt x="2256368" y="0"/>
                </a:lnTo>
                <a:lnTo>
                  <a:pt x="2256368" y="248041"/>
                </a:lnTo>
                <a:lnTo>
                  <a:pt x="3974486" y="248041"/>
                </a:lnTo>
                <a:lnTo>
                  <a:pt x="3974486" y="0"/>
                </a:lnTo>
                <a:lnTo>
                  <a:pt x="6415673" y="0"/>
                </a:lnTo>
                <a:lnTo>
                  <a:pt x="6415673" y="1263134"/>
                </a:lnTo>
                <a:lnTo>
                  <a:pt x="0" y="12631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iki.csie.ncku.edu.tw/embedded/ASYNC.gif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7" b="52038"/>
          <a:stretch/>
        </p:blipFill>
        <p:spPr bwMode="auto">
          <a:xfrm>
            <a:off x="6658603" y="3966377"/>
            <a:ext cx="5328642" cy="11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677334" y="1053193"/>
            <a:ext cx="8596668" cy="5309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372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dirty="0" smtClean="0"/>
              <a:t>Synchronous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spc="-5" dirty="0" smtClean="0"/>
              <a:t>A clock signal is required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spc="-5" dirty="0" smtClean="0"/>
              <a:t>Need to take clock</a:t>
            </a:r>
            <a:r>
              <a:rPr lang="zh-TW" altLang="en-US" sz="2400" spc="-5" dirty="0" smtClean="0"/>
              <a:t> </a:t>
            </a:r>
            <a:r>
              <a:rPr lang="en-US" altLang="zh-TW" sz="2400" spc="-5" dirty="0" smtClean="0"/>
              <a:t>skew</a:t>
            </a:r>
            <a:r>
              <a:rPr lang="zh-TW" altLang="en-US" sz="2400" spc="-5" dirty="0" smtClean="0"/>
              <a:t> </a:t>
            </a:r>
            <a:r>
              <a:rPr lang="en-US" altLang="zh-TW" sz="2400" spc="-5" dirty="0" smtClean="0"/>
              <a:t>into consideration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spc="-5" dirty="0" smtClean="0"/>
              <a:t>Consume more power -&gt; clock gating</a:t>
            </a:r>
          </a:p>
          <a:p>
            <a:pPr marL="469265" lvl="1" indent="0">
              <a:spcBef>
                <a:spcPts val="770"/>
              </a:spcBef>
              <a:buClr>
                <a:srgbClr val="63C47A"/>
              </a:buClr>
              <a:buNone/>
              <a:tabLst>
                <a:tab pos="756920" algn="l"/>
              </a:tabLst>
            </a:pPr>
            <a:r>
              <a:rPr lang="en-US" altLang="zh-TW" sz="2400" spc="-5" dirty="0"/>
              <a:t>	</a:t>
            </a:r>
            <a:r>
              <a:rPr lang="en-US" altLang="zh-TW" sz="2400" spc="-5" dirty="0" smtClean="0"/>
              <a:t>(extra circuit, extra delay from synchronous)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spc="-5" dirty="0" smtClean="0"/>
              <a:t>Less </a:t>
            </a:r>
            <a:r>
              <a:rPr lang="en-US" altLang="zh-TW" sz="2400" spc="-5" dirty="0"/>
              <a:t>information within a single </a:t>
            </a:r>
            <a:r>
              <a:rPr lang="en-US" altLang="zh-TW" sz="2400" spc="-5" dirty="0" smtClean="0"/>
              <a:t>transmission</a:t>
            </a:r>
          </a:p>
          <a:p>
            <a:pPr marL="55372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dirty="0" smtClean="0"/>
              <a:t>Asynchronous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spc="-5" dirty="0"/>
              <a:t>Add extra information </a:t>
            </a:r>
            <a:r>
              <a:rPr lang="en-US" altLang="zh-TW" sz="2400" spc="-5" dirty="0" smtClean="0"/>
              <a:t>when </a:t>
            </a:r>
            <a:r>
              <a:rPr lang="en-US" altLang="zh-TW" sz="2400" spc="-5" dirty="0"/>
              <a:t>transmit </a:t>
            </a:r>
            <a:r>
              <a:rPr lang="en-US" altLang="zh-TW" sz="2400" spc="-5" dirty="0" smtClean="0"/>
              <a:t>data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spc="-5" dirty="0" smtClean="0"/>
              <a:t>Low cost and setup time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spc="-5" dirty="0" smtClean="0"/>
              <a:t>Can communicate between machines with different clock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400" spc="-5" dirty="0" smtClean="0"/>
              <a:t>Less information within a single transmission</a:t>
            </a:r>
            <a:endParaRPr lang="en-US" altLang="zh-TW" sz="2400" spc="-5" dirty="0"/>
          </a:p>
          <a:p>
            <a:pPr marL="12700" indent="0">
              <a:lnSpc>
                <a:spcPct val="150000"/>
              </a:lnSpc>
              <a:spcBef>
                <a:spcPts val="880"/>
              </a:spcBef>
              <a:buClr>
                <a:srgbClr val="515F7A"/>
              </a:buClr>
              <a:buSzPts val="2400"/>
              <a:buNone/>
              <a:tabLst>
                <a:tab pos="553085" algn="l"/>
                <a:tab pos="553720" algn="l"/>
              </a:tabLst>
            </a:pPr>
            <a:endParaRPr lang="en-US" altLang="zh-TW" sz="2800" dirty="0" smtClean="0"/>
          </a:p>
          <a:p>
            <a:pPr marL="553720" indent="-541020">
              <a:lnSpc>
                <a:spcPct val="150000"/>
              </a:lnSpc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endParaRPr lang="zh-TW" altLang="en-US" sz="2400" spc="-5" dirty="0"/>
          </a:p>
        </p:txBody>
      </p:sp>
    </p:spTree>
    <p:extLst>
      <p:ext uri="{BB962C8B-B14F-4D97-AF65-F5344CB8AC3E}">
        <p14:creationId xmlns:p14="http://schemas.microsoft.com/office/powerpoint/2010/main" val="34828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ModBus</a:t>
            </a:r>
            <a:r>
              <a:rPr lang="en-US" altLang="zh-TW" dirty="0" smtClean="0"/>
              <a:t> over EIA-485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053193"/>
            <a:ext cx="10817980" cy="4988169"/>
          </a:xfrm>
        </p:spPr>
        <p:txBody>
          <a:bodyPr>
            <a:normAutofit/>
          </a:bodyPr>
          <a:lstStyle/>
          <a:p>
            <a:pPr marL="55372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/>
              <a:t>A </a:t>
            </a:r>
            <a:r>
              <a:rPr lang="en-US" altLang="zh-TW" sz="2800" b="1" spc="-5" dirty="0">
                <a:solidFill>
                  <a:srgbClr val="0000FF"/>
                </a:solidFill>
              </a:rPr>
              <a:t>serial</a:t>
            </a:r>
            <a:r>
              <a:rPr lang="en-US" altLang="zh-TW" sz="2800" b="1" spc="-5" dirty="0"/>
              <a:t> communications protocol </a:t>
            </a:r>
          </a:p>
          <a:p>
            <a:pPr marL="55372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/>
              <a:t>Originally published by </a:t>
            </a:r>
            <a:r>
              <a:rPr lang="en-US" altLang="zh-TW" sz="2800" b="1" spc="-5" dirty="0" err="1"/>
              <a:t>Modicon</a:t>
            </a:r>
            <a:r>
              <a:rPr lang="en-US" altLang="zh-TW" sz="2800" b="1" spc="-5" dirty="0"/>
              <a:t> (now </a:t>
            </a:r>
            <a:r>
              <a:rPr lang="en-US" altLang="zh-TW" sz="2800" b="1" spc="-5" dirty="0">
                <a:solidFill>
                  <a:srgbClr val="0000FF"/>
                </a:solidFill>
              </a:rPr>
              <a:t>Schneider Electric</a:t>
            </a:r>
            <a:r>
              <a:rPr lang="en-US" altLang="zh-TW" sz="2800" b="1" spc="-5" dirty="0"/>
              <a:t>) in 1979 </a:t>
            </a:r>
          </a:p>
          <a:p>
            <a:pPr marL="55372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/>
              <a:t>For use with its programmable logic controllers (PLCs</a:t>
            </a:r>
            <a:r>
              <a:rPr lang="en-US" altLang="zh-TW" sz="2800" b="1" spc="-5" dirty="0" smtClean="0"/>
              <a:t>)</a:t>
            </a:r>
          </a:p>
          <a:p>
            <a:pPr marL="55372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 smtClean="0"/>
              <a:t>Has </a:t>
            </a:r>
            <a:r>
              <a:rPr lang="en-US" altLang="zh-TW" sz="2800" b="1" spc="-5" dirty="0"/>
              <a:t>become a </a:t>
            </a:r>
            <a:r>
              <a:rPr lang="en-US" altLang="zh-TW" sz="2800" b="1" spc="-5" dirty="0" smtClean="0">
                <a:solidFill>
                  <a:srgbClr val="0000FF"/>
                </a:solidFill>
              </a:rPr>
              <a:t>standard</a:t>
            </a:r>
            <a:r>
              <a:rPr lang="en-US" altLang="zh-TW" sz="2800" b="1" spc="-5" dirty="0" smtClean="0"/>
              <a:t> </a:t>
            </a:r>
            <a:r>
              <a:rPr lang="en-US" altLang="zh-TW" sz="2800" b="1" spc="-5" dirty="0"/>
              <a:t>communication protocol and </a:t>
            </a:r>
            <a:r>
              <a:rPr lang="en-US" altLang="zh-TW" sz="2800" b="1" spc="-5" dirty="0" smtClean="0"/>
              <a:t>a </a:t>
            </a:r>
            <a:r>
              <a:rPr lang="en-US" altLang="zh-TW" sz="2800" b="1" spc="-5" dirty="0">
                <a:solidFill>
                  <a:srgbClr val="0000FF"/>
                </a:solidFill>
              </a:rPr>
              <a:t>commonly</a:t>
            </a:r>
            <a:r>
              <a:rPr lang="en-US" altLang="zh-TW" sz="2800" b="1" spc="-5" dirty="0"/>
              <a:t> available means of connecting </a:t>
            </a:r>
            <a:r>
              <a:rPr lang="en-US" altLang="zh-TW" sz="2800" b="1" spc="-5" dirty="0">
                <a:solidFill>
                  <a:srgbClr val="0000FF"/>
                </a:solidFill>
              </a:rPr>
              <a:t>industrial </a:t>
            </a:r>
            <a:r>
              <a:rPr lang="en-US" altLang="zh-TW" sz="2800" b="1" spc="-5" dirty="0" smtClean="0">
                <a:solidFill>
                  <a:srgbClr val="0000FF"/>
                </a:solidFill>
              </a:rPr>
              <a:t>electronic</a:t>
            </a:r>
            <a:r>
              <a:rPr lang="en-US" altLang="zh-TW" sz="2800" b="1" spc="-5" dirty="0" smtClean="0"/>
              <a:t> devices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800" b="1" spc="-5" dirty="0"/>
              <a:t>openly published and </a:t>
            </a:r>
            <a:r>
              <a:rPr lang="en-US" altLang="zh-TW" sz="2800" b="1" spc="-5" dirty="0" smtClean="0"/>
              <a:t>royalty-free</a:t>
            </a:r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800" b="1" spc="-5" dirty="0" smtClean="0"/>
              <a:t>relatively </a:t>
            </a:r>
            <a:r>
              <a:rPr lang="en-US" altLang="zh-TW" sz="2800" b="1" spc="-5" dirty="0"/>
              <a:t>easy to deploy and maintain </a:t>
            </a:r>
            <a:endParaRPr lang="en-US" altLang="zh-TW" sz="2800" b="1" spc="-5" dirty="0" smtClean="0"/>
          </a:p>
          <a:p>
            <a:pPr marL="756285" lvl="1" indent="-287020">
              <a:spcBef>
                <a:spcPts val="770"/>
              </a:spcBef>
              <a:buClr>
                <a:srgbClr val="63C47A"/>
              </a:buClr>
              <a:buFont typeface="Wingdings"/>
              <a:buChar char=""/>
              <a:tabLst>
                <a:tab pos="756920" algn="l"/>
              </a:tabLst>
            </a:pPr>
            <a:r>
              <a:rPr lang="en-US" altLang="zh-TW" sz="2800" b="1" spc="-5" dirty="0" smtClean="0"/>
              <a:t>places </a:t>
            </a:r>
            <a:r>
              <a:rPr lang="en-US" altLang="zh-TW" sz="2800" b="1" spc="-5" dirty="0"/>
              <a:t>few restrictions</a:t>
            </a:r>
          </a:p>
          <a:p>
            <a:pPr marL="412750" lvl="1" indent="0">
              <a:spcBef>
                <a:spcPts val="880"/>
              </a:spcBef>
              <a:buClr>
                <a:srgbClr val="515F7A"/>
              </a:buClr>
              <a:buSzPts val="2400"/>
              <a:buNone/>
              <a:tabLst>
                <a:tab pos="553085" algn="l"/>
                <a:tab pos="553720" algn="l"/>
              </a:tabLst>
            </a:pPr>
            <a:endParaRPr lang="zh-TW" altLang="en-US" sz="2600" b="1" spc="-5" dirty="0"/>
          </a:p>
        </p:txBody>
      </p:sp>
    </p:spTree>
    <p:extLst>
      <p:ext uri="{BB962C8B-B14F-4D97-AF65-F5344CB8AC3E}">
        <p14:creationId xmlns:p14="http://schemas.microsoft.com/office/powerpoint/2010/main" val="34326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340179"/>
            <a:ext cx="10790766" cy="713014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Controller Area </a:t>
            </a:r>
            <a:r>
              <a:rPr lang="en-US" altLang="zh-TW" sz="4000" b="1" dirty="0" smtClean="0"/>
              <a:t>Network</a:t>
            </a:r>
            <a:r>
              <a:rPr lang="en-US" altLang="zh-TW" b="1" dirty="0" smtClean="0"/>
              <a:t> (</a:t>
            </a:r>
            <a:r>
              <a:rPr lang="en-US" altLang="zh-TW" dirty="0" smtClean="0"/>
              <a:t>CAN or CAN bus) over EIA-485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053193"/>
            <a:ext cx="10981266" cy="4988169"/>
          </a:xfrm>
        </p:spPr>
        <p:txBody>
          <a:bodyPr>
            <a:normAutofit/>
          </a:bodyPr>
          <a:lstStyle/>
          <a:p>
            <a:pPr marL="55372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/>
              <a:t>CAN Bus is an </a:t>
            </a:r>
            <a:r>
              <a:rPr lang="en-US" altLang="zh-TW" sz="2800" b="1" spc="-5" dirty="0">
                <a:solidFill>
                  <a:srgbClr val="0000FF"/>
                </a:solidFill>
              </a:rPr>
              <a:t>automotive</a:t>
            </a:r>
            <a:r>
              <a:rPr lang="en-US" altLang="zh-TW" sz="2800" b="1" spc="-5" dirty="0"/>
              <a:t> bus developed by </a:t>
            </a:r>
            <a:r>
              <a:rPr lang="en-US" altLang="zh-TW" sz="2800" b="1" spc="-5" dirty="0">
                <a:solidFill>
                  <a:srgbClr val="0000FF"/>
                </a:solidFill>
              </a:rPr>
              <a:t>Robert </a:t>
            </a:r>
            <a:r>
              <a:rPr lang="en-US" altLang="zh-TW" sz="2800" b="1" spc="-5" dirty="0" smtClean="0">
                <a:solidFill>
                  <a:srgbClr val="0000FF"/>
                </a:solidFill>
              </a:rPr>
              <a:t>Bosch</a:t>
            </a:r>
          </a:p>
          <a:p>
            <a:pPr marL="55372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 smtClean="0"/>
              <a:t>quickly </a:t>
            </a:r>
            <a:r>
              <a:rPr lang="en-US" altLang="zh-TW" sz="2800" b="1" spc="-5" dirty="0"/>
              <a:t>gained acceptance into the </a:t>
            </a:r>
            <a:r>
              <a:rPr lang="en-US" altLang="zh-TW" sz="2800" b="1" spc="-5" dirty="0">
                <a:solidFill>
                  <a:srgbClr val="0000FF"/>
                </a:solidFill>
              </a:rPr>
              <a:t>automotive</a:t>
            </a:r>
            <a:r>
              <a:rPr lang="en-US" altLang="zh-TW" sz="2800" b="1" spc="-5" dirty="0"/>
              <a:t> and </a:t>
            </a:r>
            <a:r>
              <a:rPr lang="en-US" altLang="zh-TW" sz="2800" b="1" spc="-5" dirty="0">
                <a:solidFill>
                  <a:srgbClr val="0000FF"/>
                </a:solidFill>
              </a:rPr>
              <a:t>aerospace </a:t>
            </a:r>
            <a:r>
              <a:rPr lang="en-US" altLang="zh-TW" sz="2800" b="1" spc="-5" dirty="0" smtClean="0"/>
              <a:t>industries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49" y="2502735"/>
            <a:ext cx="4988734" cy="378609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307916" y="6342680"/>
            <a:ext cx="519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資料</a:t>
            </a:r>
            <a:r>
              <a:rPr lang="zh-TW" altLang="en-US" dirty="0" smtClean="0"/>
              <a:t>來源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canbuskit.fortin.ca/what.php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7334" y="2502735"/>
            <a:ext cx="5473948" cy="322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3720" lvl="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connect </a:t>
            </a:r>
            <a:r>
              <a:rPr lang="en-US" altLang="zh-TW" sz="2800" b="1" spc="-5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individual </a:t>
            </a:r>
            <a:r>
              <a:rPr lang="en-US" altLang="zh-TW" sz="2800" b="1" spc="-5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systems</a:t>
            </a:r>
            <a:r>
              <a:rPr lang="en-US" altLang="zh-TW" sz="2800" b="1" spc="-5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800" b="1" spc="-5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sensors</a:t>
            </a:r>
            <a:r>
              <a:rPr lang="en-US" altLang="zh-TW" sz="2800" b="1" spc="-5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as an alternative to conventional multi-wire looms. </a:t>
            </a:r>
            <a:endParaRPr lang="en-US" altLang="zh-TW" sz="2800" b="1" spc="-5" dirty="0" smtClean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53720" lvl="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allows automotive components to communicate on a single or dual-wire networked data bus up to </a:t>
            </a:r>
            <a:r>
              <a:rPr lang="en-US" altLang="zh-TW" sz="2800" b="1" spc="-5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1Mbps</a:t>
            </a:r>
            <a:endParaRPr lang="zh-TW" altLang="en-US" sz="2800" b="1" spc="-5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UART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USART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5122" name="Picture 2" descr="5mtr 3mtr ftdi ft232r usb uart ttl wire end cable 3.3v level|usb usb|usb  ftdi cableftdi usb cable - AliExpres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396093"/>
            <a:ext cx="4605337" cy="460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5mtr 3mtr ftdi ft232r usb uart ttl wire end cable 3.3v level|usb usb|usb  ftdi cableftdi usb cable - AliExpr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211149"/>
            <a:ext cx="4790282" cy="47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Comparison to EIA-232 &amp; EIA-485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1419622"/>
              </p:ext>
            </p:extLst>
          </p:nvPr>
        </p:nvGraphicFramePr>
        <p:xfrm>
          <a:off x="677334" y="1289323"/>
          <a:ext cx="10934700" cy="4922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9016">
                  <a:extLst>
                    <a:ext uri="{9D8B030D-6E8A-4147-A177-3AD203B41FA5}">
                      <a16:colId xmlns:a16="http://schemas.microsoft.com/office/drawing/2014/main" xmlns="" val="2423270353"/>
                    </a:ext>
                  </a:extLst>
                </a:gridCol>
                <a:gridCol w="2906184">
                  <a:extLst>
                    <a:ext uri="{9D8B030D-6E8A-4147-A177-3AD203B41FA5}">
                      <a16:colId xmlns:a16="http://schemas.microsoft.com/office/drawing/2014/main" xmlns="" val="3227833857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xmlns="" val="1316222595"/>
                    </a:ext>
                  </a:extLst>
                </a:gridCol>
              </a:tblGrid>
              <a:tr h="597650">
                <a:tc>
                  <a:txBody>
                    <a:bodyPr/>
                    <a:lstStyle/>
                    <a:p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EIA</a:t>
                      </a:r>
                      <a:r>
                        <a:rPr lang="en-US" altLang="zh-TW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-232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EIA-485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86911100"/>
                  </a:ext>
                </a:extLst>
              </a:tr>
              <a:tr h="427730">
                <a:tc>
                  <a:txBody>
                    <a:bodyPr/>
                    <a:lstStyle/>
                    <a:p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Voltage System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Voltage level-based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Differential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99366548"/>
                  </a:ext>
                </a:extLst>
              </a:tr>
              <a:tr h="738274">
                <a:tc>
                  <a:txBody>
                    <a:bodyPr/>
                    <a:lstStyle/>
                    <a:p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Total Drivers and Receivers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Driver, 1 Receiver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Drivers, 32 </a:t>
                      </a: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Receivers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7744765"/>
                  </a:ext>
                </a:extLst>
              </a:tr>
              <a:tr h="427730"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 Configuration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Point-to-point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Multidrop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19967531"/>
                  </a:ext>
                </a:extLst>
              </a:tr>
              <a:tr h="738274"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Operational Distance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15M / 50FT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1,200M / 3000FT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81349414"/>
                  </a:ext>
                </a:extLst>
              </a:tr>
              <a:tr h="738274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Transmission </a:t>
                      </a: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1MBit/s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10MBit/s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36666618"/>
                  </a:ext>
                </a:extLst>
              </a:tr>
              <a:tr h="427730"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Duplex Mode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Duplex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Half Duplex or Full Duplex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5121649"/>
                  </a:ext>
                </a:extLst>
              </a:tr>
              <a:tr h="738274"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Receiver Input Voltage Range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+/-15V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-7V to +12V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39928375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600450" y="6211669"/>
            <a:ext cx="7334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資料</a:t>
            </a:r>
            <a:r>
              <a:rPr lang="zh-TW" altLang="en-US" dirty="0" smtClean="0"/>
              <a:t>來源</a:t>
            </a:r>
            <a:r>
              <a:rPr lang="en-US" altLang="zh-TW" dirty="0" smtClean="0"/>
              <a:t>:</a:t>
            </a:r>
            <a:r>
              <a:rPr lang="zh-TW" altLang="en-US" dirty="0" smtClean="0"/>
              <a:t> https</a:t>
            </a:r>
            <a:r>
              <a:rPr lang="zh-TW" altLang="en-US" dirty="0"/>
              <a:t>://www.seeedstudio.com/blog/2019/12/06/what-is-rs485-and-its-difference-between-rs232/</a:t>
            </a:r>
          </a:p>
        </p:txBody>
      </p:sp>
    </p:spTree>
    <p:extLst>
      <p:ext uri="{BB962C8B-B14F-4D97-AF65-F5344CB8AC3E}">
        <p14:creationId xmlns:p14="http://schemas.microsoft.com/office/powerpoint/2010/main" val="125023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ctr"/>
            <a:r>
              <a:rPr lang="en-US" altLang="zh-TW" b="1" dirty="0"/>
              <a:t>Voltage </a:t>
            </a:r>
            <a:r>
              <a:rPr lang="en-US" altLang="zh-TW" b="1" dirty="0" smtClean="0"/>
              <a:t>level-based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v.s</a:t>
            </a:r>
            <a:r>
              <a:rPr lang="en-US" altLang="zh-TW" b="1" dirty="0" smtClean="0"/>
              <a:t>. Differential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pic>
        <p:nvPicPr>
          <p:cNvPr id="4098" name="Picture 2" descr="RS-485 waveform.sv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320" y="4009499"/>
            <a:ext cx="6458301" cy="200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ck to Basics: The Universal Asynchronous Receiver/Transmitter (UART )_whuzm08的专栏-CSDN博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9" y="1399934"/>
            <a:ext cx="6570844" cy="260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43984" y="1399934"/>
            <a:ext cx="3659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372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Voltage level-based</a:t>
            </a:r>
            <a:endParaRPr lang="zh-TW" altLang="en-US" sz="2800" b="1" spc="-5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3984" y="4009499"/>
            <a:ext cx="2504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3720" indent="-541020">
              <a:spcBef>
                <a:spcPts val="880"/>
              </a:spcBef>
              <a:buClr>
                <a:srgbClr val="515F7A"/>
              </a:buClr>
              <a:buSzPts val="2400"/>
              <a:buFont typeface="Wingdings"/>
              <a:buChar char=""/>
              <a:tabLst>
                <a:tab pos="553085" algn="l"/>
                <a:tab pos="553720" algn="l"/>
              </a:tabLst>
            </a:pPr>
            <a:r>
              <a:rPr lang="en-US" altLang="zh-TW" sz="2800" b="1" spc="-5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Differential</a:t>
            </a:r>
            <a:endParaRPr lang="zh-TW" altLang="en-US" sz="2800" b="1" spc="-5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52950" y="6249732"/>
            <a:ext cx="7391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資料</a:t>
            </a:r>
            <a:r>
              <a:rPr lang="zh-TW" altLang="en-US" dirty="0" smtClean="0"/>
              <a:t>來源</a:t>
            </a:r>
            <a:r>
              <a:rPr lang="en-US" altLang="zh-TW" dirty="0" smtClean="0"/>
              <a:t>:</a:t>
            </a:r>
            <a:r>
              <a:rPr lang="zh-TW" altLang="en-US" dirty="0" smtClean="0"/>
              <a:t> https</a:t>
            </a:r>
            <a:r>
              <a:rPr lang="zh-TW" altLang="en-US" dirty="0"/>
              <a:t>://blog.csdn.net/whuzm08/article/details/80431099</a:t>
            </a:r>
          </a:p>
        </p:txBody>
      </p:sp>
    </p:spTree>
    <p:extLst>
      <p:ext uri="{BB962C8B-B14F-4D97-AF65-F5344CB8AC3E}">
        <p14:creationId xmlns:p14="http://schemas.microsoft.com/office/powerpoint/2010/main" val="1286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2701</TotalTime>
  <Words>522</Words>
  <Application>Microsoft Office PowerPoint</Application>
  <PresentationFormat>寬螢幕</PresentationFormat>
  <Paragraphs>121</Paragraphs>
  <Slides>17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8" baseType="lpstr">
      <vt:lpstr>Ubuntu</vt:lpstr>
      <vt:lpstr>微軟正黑體</vt:lpstr>
      <vt:lpstr>新細明體</vt:lpstr>
      <vt:lpstr>標楷體</vt:lpstr>
      <vt:lpstr>Arial</vt:lpstr>
      <vt:lpstr>Calibri</vt:lpstr>
      <vt:lpstr>Times New Roman</vt:lpstr>
      <vt:lpstr>Trebuchet MS</vt:lpstr>
      <vt:lpstr>Wingdings</vt:lpstr>
      <vt:lpstr>Wingdings 3</vt:lpstr>
      <vt:lpstr>多面向</vt:lpstr>
      <vt:lpstr>Lab 5 IoT Wired Communication Protocols</vt:lpstr>
      <vt:lpstr>Wired Communication for IoT</vt:lpstr>
      <vt:lpstr>Half-Duplex/Full-Duplex</vt:lpstr>
      <vt:lpstr>Synchronous/Asynchronous  </vt:lpstr>
      <vt:lpstr>ModBus over EIA-485</vt:lpstr>
      <vt:lpstr>Controller Area Network (CAN or CAN bus) over EIA-485</vt:lpstr>
      <vt:lpstr>UART v.s. USART </vt:lpstr>
      <vt:lpstr>Comparison to EIA-232 &amp; EIA-485</vt:lpstr>
      <vt:lpstr>Voltage level-based v.s. Differential </vt:lpstr>
      <vt:lpstr>PowerPoint 簡報</vt:lpstr>
      <vt:lpstr>Hardware components</vt:lpstr>
      <vt:lpstr>MAX-485 UART-to-RS485 Converter Pin out</vt:lpstr>
      <vt:lpstr>Pinout diagram for Arduino Nano</vt:lpstr>
      <vt:lpstr>Wiring Diagram</vt:lpstr>
      <vt:lpstr>Example</vt:lpstr>
      <vt:lpstr>Homework :</vt:lpstr>
      <vt:lpstr>Arduino Examples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物聯網技術與應用</dc:title>
  <dc:creator>永清 郭</dc:creator>
  <cp:lastModifiedBy>永清 郭</cp:lastModifiedBy>
  <cp:revision>91</cp:revision>
  <dcterms:created xsi:type="dcterms:W3CDTF">2021-02-08T03:53:22Z</dcterms:created>
  <dcterms:modified xsi:type="dcterms:W3CDTF">2021-05-05T16:03:59Z</dcterms:modified>
</cp:coreProperties>
</file>